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5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24"/>
  </p:normalViewPr>
  <p:slideViewPr>
    <p:cSldViewPr snapToGrid="0" snapToObjects="1">
      <p:cViewPr varScale="1">
        <p:scale>
          <a:sx n="110" d="100"/>
          <a:sy n="110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2494C0-E9AF-433B-A015-CFB0F76CA03D}" type="datetimeFigureOut">
              <a:rPr lang="zh-CN" altLang="en-US" smtClean="0"/>
              <a:t>2018/3/21 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ECCE4-EDEB-4DD2-8ECF-E3AD52184C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09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F5C7E-F0E7-4149-8634-E02FA67D6B2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781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F5C7E-F0E7-4149-8634-E02FA67D6B2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55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F5C7E-F0E7-4149-8634-E02FA67D6B2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93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F5C7E-F0E7-4149-8634-E02FA67D6B2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720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F5C7E-F0E7-4149-8634-E02FA67D6B2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253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F5C7E-F0E7-4149-8634-E02FA67D6B2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345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F5C7E-F0E7-4149-8634-E02FA67D6B2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041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F5C7E-F0E7-4149-8634-E02FA67D6B2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715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827B-2C8B-3844-9076-9198AA655BA3}" type="datetimeFigureOut">
              <a:rPr kumimoji="1" lang="zh-CN" altLang="en-US" smtClean="0"/>
              <a:t>2018/3/21 Wednesday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48A5-70B6-4B43-B457-6897820BFE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827B-2C8B-3844-9076-9198AA655BA3}" type="datetimeFigureOut">
              <a:rPr kumimoji="1" lang="zh-CN" altLang="en-US" smtClean="0"/>
              <a:t>2018/3/21 Wednesday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48A5-70B6-4B43-B457-6897820BFE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827B-2C8B-3844-9076-9198AA655BA3}" type="datetimeFigureOut">
              <a:rPr kumimoji="1" lang="zh-CN" altLang="en-US" smtClean="0"/>
              <a:t>2018/3/21 Wednesday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48A5-70B6-4B43-B457-6897820BFE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827B-2C8B-3844-9076-9198AA655BA3}" type="datetimeFigureOut">
              <a:rPr kumimoji="1" lang="zh-CN" altLang="en-US" smtClean="0"/>
              <a:t>2018/3/21 Wednesday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48A5-70B6-4B43-B457-6897820BFE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827B-2C8B-3844-9076-9198AA655BA3}" type="datetimeFigureOut">
              <a:rPr kumimoji="1" lang="zh-CN" altLang="en-US" smtClean="0"/>
              <a:t>2018/3/21 Wednesday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48A5-70B6-4B43-B457-6897820BFE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827B-2C8B-3844-9076-9198AA655BA3}" type="datetimeFigureOut">
              <a:rPr kumimoji="1" lang="zh-CN" altLang="en-US" smtClean="0"/>
              <a:t>2018/3/21 Wednesday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48A5-70B6-4B43-B457-6897820BFE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827B-2C8B-3844-9076-9198AA655BA3}" type="datetimeFigureOut">
              <a:rPr kumimoji="1" lang="zh-CN" altLang="en-US" smtClean="0"/>
              <a:t>2018/3/21 Wednesday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48A5-70B6-4B43-B457-6897820BFE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827B-2C8B-3844-9076-9198AA655BA3}" type="datetimeFigureOut">
              <a:rPr kumimoji="1" lang="zh-CN" altLang="en-US" smtClean="0"/>
              <a:t>2018/3/21 Wednesday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48A5-70B6-4B43-B457-6897820BFE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827B-2C8B-3844-9076-9198AA655BA3}" type="datetimeFigureOut">
              <a:rPr kumimoji="1" lang="zh-CN" altLang="en-US" smtClean="0"/>
              <a:t>2018/3/21 Wednesday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48A5-70B6-4B43-B457-6897820BFE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827B-2C8B-3844-9076-9198AA655BA3}" type="datetimeFigureOut">
              <a:rPr kumimoji="1" lang="zh-CN" altLang="en-US" smtClean="0"/>
              <a:t>2018/3/21 Wednesday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48A5-70B6-4B43-B457-6897820BFE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827B-2C8B-3844-9076-9198AA655BA3}" type="datetimeFigureOut">
              <a:rPr kumimoji="1" lang="zh-CN" altLang="en-US" smtClean="0"/>
              <a:t>2018/3/21 Wednesday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48A5-70B6-4B43-B457-6897820BFE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2827B-2C8B-3844-9076-9198AA655BA3}" type="datetimeFigureOut">
              <a:rPr kumimoji="1" lang="zh-CN" altLang="en-US" smtClean="0"/>
              <a:t>2018/3/21 Wednesday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148A5-70B6-4B43-B457-6897820BFE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43235" y="2287086"/>
            <a:ext cx="53055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CRM</a:t>
            </a:r>
            <a:r>
              <a:rPr kumimoji="1" lang="zh-CN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项目</a:t>
            </a:r>
            <a:r>
              <a:rPr kumimoji="1" lang="en-US" altLang="zh-C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kumimoji="1" lang="zh-CN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二期</a:t>
            </a:r>
            <a:r>
              <a:rPr kumimoji="1" lang="en-US" altLang="zh-C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algn="ctr"/>
            <a:r>
              <a:rPr kumimoji="1" lang="zh-CN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立项申请</a:t>
            </a:r>
            <a:endParaRPr kumimoji="1" lang="en-US" altLang="zh-CN" sz="40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kumimoji="1" lang="zh-CN" alt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副标题 4"/>
          <p:cNvSpPr>
            <a:spLocks noGrp="1"/>
          </p:cNvSpPr>
          <p:nvPr>
            <p:ph type="subTitle" idx="1"/>
          </p:nvPr>
        </p:nvSpPr>
        <p:spPr>
          <a:xfrm>
            <a:off x="7578435" y="4146165"/>
            <a:ext cx="3782291" cy="757238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申请人：王宓</a:t>
            </a:r>
            <a:endParaRPr lang="en-US" altLang="zh-CN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申请日期：</a:t>
            </a: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2018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年</a:t>
            </a: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月</a:t>
            </a: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290" y="503121"/>
            <a:ext cx="22028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600" dirty="0" smtClean="0">
                <a:solidFill>
                  <a:schemeClr val="bg1"/>
                </a:solidFill>
              </a:rPr>
              <a:t>目录 </a:t>
            </a:r>
            <a:endParaRPr kumimoji="1" lang="zh-CN" altLang="en-US" sz="2600" dirty="0">
              <a:solidFill>
                <a:schemeClr val="bg1"/>
              </a:solidFill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274618" y="1614083"/>
            <a:ext cx="8229600" cy="4622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b="1" dirty="0"/>
              <a:t>项目说明</a:t>
            </a:r>
            <a:endParaRPr lang="en-US" altLang="zh-CN" sz="2400" b="1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/>
              <a:t>项目基本信息及资源需求</a:t>
            </a:r>
            <a:endParaRPr lang="en-US" altLang="zh-CN" sz="2400" b="1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/>
              <a:t>项目</a:t>
            </a:r>
            <a:r>
              <a:rPr lang="zh-CN" altLang="en-US" sz="2400" b="1" dirty="0" smtClean="0"/>
              <a:t>目标</a:t>
            </a:r>
            <a:r>
              <a:rPr lang="en-US" altLang="zh-CN" sz="2400" b="1" dirty="0" smtClean="0"/>
              <a:t>&amp;</a:t>
            </a:r>
            <a:r>
              <a:rPr lang="zh-CN" altLang="en-US" sz="2400" b="1" dirty="0" smtClean="0"/>
              <a:t>功能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项目概要计划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项目</a:t>
            </a:r>
            <a:r>
              <a:rPr lang="en-US" altLang="zh-CN" sz="2400" b="1" dirty="0" smtClean="0"/>
              <a:t>ROI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项目</a:t>
            </a:r>
            <a:r>
              <a:rPr lang="zh-CN" altLang="en-US" sz="2400" b="1" dirty="0" smtClean="0"/>
              <a:t>影响分析 </a:t>
            </a:r>
            <a:endParaRPr lang="en-US" altLang="zh-CN" sz="2400" b="1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 smtClean="0"/>
              <a:t>项目问题风险分析</a:t>
            </a:r>
            <a:endParaRPr lang="en-US" altLang="zh-CN" sz="2400" b="1" dirty="0"/>
          </a:p>
          <a:p>
            <a:pPr eaLnBrk="1" hangingPunct="1"/>
            <a:endParaRPr lang="en-US" altLang="zh-CN" sz="1800" dirty="0">
              <a:solidFill>
                <a:srgbClr val="00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endParaRPr lang="en-US" altLang="zh-CN" sz="1800" dirty="0">
              <a:solidFill>
                <a:srgbClr val="00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endParaRPr lang="zh-CN" altLang="en-US" sz="1800" dirty="0">
              <a:solidFill>
                <a:srgbClr val="00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291" y="496093"/>
            <a:ext cx="16097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600" dirty="0" smtClean="0">
                <a:solidFill>
                  <a:schemeClr val="bg1"/>
                </a:solidFill>
              </a:rPr>
              <a:t>项目说明 </a:t>
            </a:r>
            <a:endParaRPr kumimoji="1" lang="zh-CN" altLang="en-US" sz="26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803" y="503121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600" dirty="0" smtClean="0">
                <a:solidFill>
                  <a:schemeClr val="bg1"/>
                </a:solidFill>
              </a:rPr>
              <a:t>01</a:t>
            </a:r>
            <a:endParaRPr kumimoji="1" lang="zh-CN" altLang="en-US" sz="2600" dirty="0">
              <a:solidFill>
                <a:schemeClr val="bg1"/>
              </a:solidFill>
            </a:endParaRPr>
          </a:p>
        </p:txBody>
      </p:sp>
      <p:sp>
        <p:nvSpPr>
          <p:cNvPr id="10" name="内容占位符 1"/>
          <p:cNvSpPr>
            <a:spLocks noGrp="1"/>
          </p:cNvSpPr>
          <p:nvPr>
            <p:ph idx="1"/>
          </p:nvPr>
        </p:nvSpPr>
        <p:spPr>
          <a:xfrm>
            <a:off x="336465" y="1498685"/>
            <a:ext cx="11121243" cy="5090908"/>
          </a:xfrm>
        </p:spPr>
        <p:txBody>
          <a:bodyPr>
            <a:normAutofit/>
          </a:bodyPr>
          <a:lstStyle/>
          <a:p>
            <a:r>
              <a:rPr lang="zh-CN" altLang="en-US" sz="2400" b="1" dirty="0" smtClean="0"/>
              <a:t>简述项目目的、范围、方案概要</a:t>
            </a:r>
            <a:endParaRPr lang="en-US" altLang="zh-CN" sz="2400" b="1" dirty="0" smtClean="0"/>
          </a:p>
          <a:p>
            <a:pPr algn="just"/>
            <a:r>
              <a:rPr lang="zh-CN" altLang="en-US" sz="2400" b="1" dirty="0" smtClean="0"/>
              <a:t>目的：</a:t>
            </a:r>
            <a:endParaRPr lang="en-US" altLang="zh-CN" sz="2400" b="1" dirty="0" smtClean="0"/>
          </a:p>
          <a:p>
            <a:pPr lvl="1">
              <a:lnSpc>
                <a:spcPct val="120000"/>
              </a:lnSpc>
            </a:pPr>
            <a:r>
              <a:rPr lang="zh-CN" altLang="en-US" sz="2000" dirty="0" smtClean="0"/>
              <a:t>通过</a:t>
            </a:r>
            <a:r>
              <a:rPr lang="zh-CN" altLang="en-US" sz="2000" dirty="0"/>
              <a:t>提高客户的价值、满意度、赢利性和忠实度来缩减销售周期和销售成本、增加收入、寻找扩展业务所需的新的市场和渠道。</a:t>
            </a:r>
            <a:endParaRPr lang="zh-CN" altLang="en-US" sz="2000" dirty="0" smtClean="0"/>
          </a:p>
          <a:p>
            <a:r>
              <a:rPr lang="zh-CN" altLang="en-US" sz="2400" b="1" dirty="0" smtClean="0"/>
              <a:t>范围：</a:t>
            </a:r>
            <a:endParaRPr lang="en-US" altLang="zh-CN" sz="2400" b="1" dirty="0" smtClean="0"/>
          </a:p>
          <a:p>
            <a:pPr lvl="1"/>
            <a:r>
              <a:rPr lang="zh-CN" altLang="en-US" sz="2000" dirty="0"/>
              <a:t>客户信息</a:t>
            </a:r>
            <a:r>
              <a:rPr lang="zh-CN" altLang="en-US" sz="2000" dirty="0" smtClean="0"/>
              <a:t>的手工录入</a:t>
            </a:r>
            <a:r>
              <a:rPr lang="zh-CN" altLang="en-US" sz="2000" dirty="0"/>
              <a:t>及</a:t>
            </a:r>
            <a:r>
              <a:rPr lang="zh-CN" altLang="en-US" sz="2000" dirty="0" smtClean="0"/>
              <a:t>维护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从其它生产系统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如神农、电子结算、报表系统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获取数据，进行分析展示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基于哈达</a:t>
            </a:r>
            <a:r>
              <a:rPr lang="zh-CN" altLang="en-US" sz="2000" dirty="0" smtClean="0"/>
              <a:t>市场</a:t>
            </a:r>
            <a:endParaRPr lang="en-US" altLang="zh-CN" sz="2000" dirty="0"/>
          </a:p>
          <a:p>
            <a:endParaRPr lang="en-US" altLang="zh-CN" sz="1600" b="1" dirty="0"/>
          </a:p>
          <a:p>
            <a:r>
              <a:rPr lang="zh-CN" altLang="en-US" sz="2400" b="1" dirty="0" smtClean="0"/>
              <a:t>方案概要：</a:t>
            </a:r>
            <a:endParaRPr lang="en-US" altLang="zh-CN" sz="2400" b="1" dirty="0" smtClean="0"/>
          </a:p>
          <a:p>
            <a:pPr lvl="1"/>
            <a:r>
              <a:rPr lang="en-US" altLang="zh-CN" sz="2000" dirty="0" smtClean="0"/>
              <a:t>CRM</a:t>
            </a:r>
            <a:r>
              <a:rPr lang="zh-CN" altLang="en-US" sz="2000" dirty="0"/>
              <a:t>即客户关系管理，是指企业用</a:t>
            </a:r>
            <a:r>
              <a:rPr lang="en-US" altLang="zh-CN" sz="2000" dirty="0"/>
              <a:t>CRM</a:t>
            </a:r>
            <a:r>
              <a:rPr lang="zh-CN" altLang="en-US" sz="2000" dirty="0"/>
              <a:t>技术来管理与客户之间的</a:t>
            </a:r>
            <a:r>
              <a:rPr lang="zh-CN" altLang="en-US" sz="2000" dirty="0" smtClean="0"/>
              <a:t>关系</a:t>
            </a:r>
            <a:r>
              <a:rPr lang="zh-CN" altLang="en-US" sz="1900" dirty="0" smtClean="0"/>
              <a:t>。</a:t>
            </a:r>
            <a:endParaRPr lang="en-US" altLang="zh-CN" sz="1900" dirty="0" smtClean="0"/>
          </a:p>
          <a:p>
            <a:pPr lvl="1"/>
            <a:r>
              <a:rPr lang="zh-CN" altLang="en-US" sz="2000" dirty="0"/>
              <a:t>通常所指的</a:t>
            </a:r>
            <a:r>
              <a:rPr lang="en-US" altLang="zh-CN" sz="2000" dirty="0"/>
              <a:t>CRM</a:t>
            </a:r>
            <a:r>
              <a:rPr lang="zh-CN" altLang="en-US" sz="2000" dirty="0"/>
              <a:t>，指用计算机自动化分析销售、市场营销、客户服务以及应用等流程的软件系统。</a:t>
            </a:r>
            <a:endParaRPr lang="zh-CN" alt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3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291" y="378457"/>
            <a:ext cx="4134465" cy="637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项目基本信息及资源需求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803" y="503121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600" dirty="0" smtClean="0">
                <a:solidFill>
                  <a:schemeClr val="bg1"/>
                </a:solidFill>
              </a:rPr>
              <a:t>02</a:t>
            </a:r>
            <a:endParaRPr kumimoji="1" lang="zh-CN" altLang="en-US" sz="2600" dirty="0">
              <a:solidFill>
                <a:schemeClr val="bg1"/>
              </a:solidFill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403043"/>
              </p:ext>
            </p:extLst>
          </p:nvPr>
        </p:nvGraphicFramePr>
        <p:xfrm>
          <a:off x="605130" y="1394588"/>
          <a:ext cx="10035160" cy="1999775"/>
        </p:xfrm>
        <a:graphic>
          <a:graphicData uri="http://schemas.openxmlformats.org/drawingml/2006/table">
            <a:tbl>
              <a:tblPr bandCol="1">
                <a:tableStyleId>{B301B821-A1FF-4177-AEE7-76D212191A09}</a:tableStyleId>
              </a:tblPr>
              <a:tblGrid>
                <a:gridCol w="20658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730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7648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91971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41811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ea"/>
                          <a:ea typeface="+mj-ea"/>
                          <a:cs typeface="Times New Roman" panose="02020603050405020304"/>
                        </a:rPr>
                        <a:t>项目名称：</a:t>
                      </a:r>
                      <a:endParaRPr lang="zh-CN" sz="1400" b="1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ea"/>
                          <a:ea typeface="+mj-ea"/>
                          <a:cs typeface="Times New Roman" panose="02020603050405020304"/>
                        </a:rPr>
                        <a:t>CRM(</a:t>
                      </a:r>
                      <a:r>
                        <a:rPr lang="zh-CN" altLang="en-US" sz="1400" b="1" kern="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ea"/>
                          <a:ea typeface="+mj-ea"/>
                          <a:cs typeface="Times New Roman" panose="02020603050405020304"/>
                        </a:rPr>
                        <a:t>二阶段</a:t>
                      </a:r>
                      <a:r>
                        <a:rPr lang="en-US" altLang="zh-CN" sz="1400" b="1" kern="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ea"/>
                          <a:ea typeface="+mj-ea"/>
                          <a:cs typeface="Times New Roman" panose="02020603050405020304"/>
                        </a:rPr>
                        <a:t>)</a:t>
                      </a:r>
                      <a:endParaRPr lang="zh-CN" sz="1400" b="1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446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ea"/>
                          <a:ea typeface="+mj-ea"/>
                        </a:rPr>
                        <a:t>项目</a:t>
                      </a:r>
                      <a:r>
                        <a:rPr lang="zh-CN" altLang="en-US" sz="1400" b="1" kern="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ea"/>
                          <a:ea typeface="+mj-ea"/>
                        </a:rPr>
                        <a:t>负责人</a:t>
                      </a:r>
                      <a:r>
                        <a:rPr lang="zh-CN" sz="1400" b="1" kern="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ea"/>
                          <a:ea typeface="+mj-ea"/>
                        </a:rPr>
                        <a:t>：</a:t>
                      </a:r>
                      <a:endParaRPr lang="zh-CN" sz="1400" b="1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ea"/>
                          <a:ea typeface="+mj-ea"/>
                          <a:cs typeface="Times New Roman" panose="02020603050405020304"/>
                        </a:rPr>
                        <a:t>宋伯龙</a:t>
                      </a:r>
                      <a:endParaRPr lang="en-US" sz="1400" b="1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b="1" kern="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Times New Roman" panose="02020603050405020304"/>
                        </a:rPr>
                        <a:t>项目类别</a:t>
                      </a:r>
                      <a:r>
                        <a:rPr lang="zh-CN" altLang="en-US" sz="1400" b="1" kern="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Times New Roman" panose="02020603050405020304"/>
                        </a:rPr>
                        <a:t>：</a:t>
                      </a:r>
                      <a:endParaRPr lang="zh-CN" sz="1400" b="1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ea"/>
                          <a:ea typeface="+mj-ea"/>
                          <a:cs typeface="Times New Roman" panose="02020603050405020304"/>
                        </a:rPr>
                        <a:t> 一般项目 </a:t>
                      </a:r>
                      <a:r>
                        <a:rPr lang="en-US" altLang="zh-CN" sz="1400" b="1" kern="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ea"/>
                          <a:ea typeface="+mj-ea"/>
                          <a:cs typeface="Times New Roman" panose="02020603050405020304"/>
                        </a:rPr>
                        <a:t>G</a:t>
                      </a:r>
                      <a:r>
                        <a:rPr lang="zh-CN" altLang="en-US" sz="1400" b="1" kern="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ea"/>
                          <a:ea typeface="+mj-ea"/>
                          <a:cs typeface="Times New Roman" panose="02020603050405020304"/>
                        </a:rPr>
                        <a:t>（</a:t>
                      </a:r>
                      <a:r>
                        <a:rPr lang="en-US" altLang="zh-CN" sz="1400" b="1" kern="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ea"/>
                          <a:ea typeface="+mj-ea"/>
                          <a:cs typeface="Times New Roman" panose="02020603050405020304"/>
                        </a:rPr>
                        <a:t>General project</a:t>
                      </a:r>
                      <a:r>
                        <a:rPr lang="zh-CN" altLang="en-US" sz="1400" b="1" kern="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ea"/>
                          <a:ea typeface="+mj-ea"/>
                          <a:cs typeface="Times New Roman" panose="02020603050405020304"/>
                        </a:rPr>
                        <a:t>）</a:t>
                      </a:r>
                      <a:endParaRPr lang="zh-CN" sz="1400" b="1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446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ea"/>
                          <a:ea typeface="+mj-ea"/>
                          <a:cs typeface="Times New Roman" panose="02020603050405020304"/>
                        </a:rPr>
                        <a:t>产品经理：</a:t>
                      </a:r>
                      <a:endParaRPr lang="zh-CN" sz="1400" b="1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b="1" kern="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ea"/>
                          <a:ea typeface="+mj-ea"/>
                          <a:cs typeface="Times New Roman" panose="02020603050405020304"/>
                        </a:rPr>
                        <a:t>文刚</a:t>
                      </a:r>
                      <a:endParaRPr lang="zh-CN" altLang="en-US" sz="1400" b="1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kern="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ea"/>
                          <a:ea typeface="+mj-ea"/>
                          <a:cs typeface="Times New Roman" panose="02020603050405020304"/>
                        </a:rPr>
                        <a:t>研发经理：</a:t>
                      </a:r>
                      <a:endParaRPr lang="zh-CN" altLang="zh-CN" sz="1400" b="1" kern="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ea"/>
                          <a:ea typeface="+mj-ea"/>
                          <a:cs typeface="Times New Roman" panose="02020603050405020304"/>
                        </a:rPr>
                        <a:t>王宓</a:t>
                      </a:r>
                      <a:endParaRPr lang="en-US" sz="1400" b="1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73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400" b="1" kern="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ea"/>
                          <a:ea typeface="+mj-ea"/>
                        </a:rPr>
                        <a:t>业务</a:t>
                      </a:r>
                      <a:r>
                        <a:rPr lang="zh-CN" altLang="en-US" sz="1400" b="1" kern="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ea"/>
                          <a:ea typeface="+mj-ea"/>
                        </a:rPr>
                        <a:t>负责人</a:t>
                      </a:r>
                      <a:r>
                        <a:rPr lang="zh-CN" altLang="zh-CN" sz="1400" b="1" kern="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ea"/>
                          <a:ea typeface="+mj-ea"/>
                        </a:rPr>
                        <a:t>：</a:t>
                      </a:r>
                      <a:endParaRPr lang="zh-CN" altLang="zh-CN" sz="1400" b="1" kern="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Times New Roman" panose="02020603050405020304"/>
                        </a:rPr>
                        <a:t>需求所属业务部</a:t>
                      </a:r>
                      <a:r>
                        <a:rPr lang="zh-CN" sz="1400" b="1" kern="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Times New Roman" panose="02020603050405020304"/>
                        </a:rPr>
                        <a:t>门</a:t>
                      </a:r>
                      <a:r>
                        <a:rPr lang="zh-CN" altLang="en-US" sz="1400" b="1" kern="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Times New Roman" panose="02020603050405020304"/>
                        </a:rPr>
                        <a:t>：</a:t>
                      </a:r>
                      <a:endParaRPr lang="zh-CN" sz="1400" b="1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endParaRPr lang="en-US" sz="1400" kern="100" dirty="0"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44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kern="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业务期望上线</a:t>
                      </a:r>
                      <a:r>
                        <a:rPr lang="zh-CN" altLang="zh-CN" sz="1400" b="1" kern="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时间：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2018-4-10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kern="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预估最终上线时间：</a:t>
                      </a:r>
                      <a:endParaRPr lang="zh-CN" altLang="zh-CN" sz="1400" b="1" kern="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2018-4-10</a:t>
                      </a:r>
                      <a:endParaRPr lang="zh-CN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72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kern="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计划开始时间：</a:t>
                      </a:r>
                      <a:endParaRPr lang="zh-CN" altLang="zh-CN" sz="1400" b="1" kern="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2018-3-12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kern="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计划结项时间：</a:t>
                      </a:r>
                      <a:endParaRPr lang="zh-CN" altLang="zh-CN" sz="1400" b="1" kern="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2018-4-24</a:t>
                      </a:r>
                      <a:endParaRPr lang="zh-CN" altLang="en-US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086893"/>
              </p:ext>
            </p:extLst>
          </p:nvPr>
        </p:nvGraphicFramePr>
        <p:xfrm>
          <a:off x="605130" y="3726872"/>
          <a:ext cx="10035161" cy="2497717"/>
        </p:xfrm>
        <a:graphic>
          <a:graphicData uri="http://schemas.openxmlformats.org/drawingml/2006/table">
            <a:tbl>
              <a:tblPr bandCol="1">
                <a:tableStyleId>{B301B821-A1FF-4177-AEE7-76D212191A09}</a:tableStyleId>
              </a:tblPr>
              <a:tblGrid>
                <a:gridCol w="15193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240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8655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2772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8759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08987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94165">
                <a:tc gridSpan="6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项目</a:t>
                      </a:r>
                      <a:r>
                        <a:rPr lang="zh-CN" altLang="en-US" sz="1600" b="1" kern="1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资源需求</a:t>
                      </a:r>
                      <a:endParaRPr lang="zh-CN" sz="1600" b="1" kern="1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82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kern="100" dirty="0" smtClean="0">
                          <a:latin typeface="+mj-ea"/>
                          <a:ea typeface="+mj-ea"/>
                        </a:rPr>
                        <a:t> 负责部门总监</a:t>
                      </a:r>
                      <a:endParaRPr lang="zh-CN" altLang="en-US" sz="1400" b="1" kern="1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宋伯龙</a:t>
                      </a:r>
                      <a:endParaRPr lang="zh-CN" altLang="en-US" sz="14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latin typeface="+mj-ea"/>
                          <a:ea typeface="+mj-ea"/>
                        </a:rPr>
                        <a:t>预估所需人员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4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latin typeface="+mj-ea"/>
                          <a:ea typeface="+mj-ea"/>
                        </a:rPr>
                        <a:t>预估工时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15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41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kern="100" dirty="0" smtClean="0">
                          <a:latin typeface="+mj-ea"/>
                          <a:ea typeface="+mj-ea"/>
                        </a:rPr>
                        <a:t> 相关部门</a:t>
                      </a:r>
                      <a:r>
                        <a:rPr lang="zh-CN" altLang="en-US" sz="1400" b="1" kern="1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总监</a:t>
                      </a:r>
                      <a:endParaRPr lang="zh-CN" altLang="en-US" sz="1400" b="1" kern="1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胡启亮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latin typeface="+mj-ea"/>
                          <a:ea typeface="+mj-ea"/>
                        </a:rPr>
                        <a:t>预估所需人员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</a:t>
                      </a:r>
                      <a:endParaRPr lang="zh-CN" altLang="en-US" sz="14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latin typeface="+mj-ea"/>
                          <a:ea typeface="+mj-ea"/>
                        </a:rPr>
                        <a:t>预估工时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2</a:t>
                      </a:r>
                      <a:endParaRPr lang="zh-CN" altLang="en-US" sz="1400" kern="1200" dirty="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41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kern="1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相关部门总监</a:t>
                      </a:r>
                      <a:endParaRPr lang="zh-CN" altLang="en-US" sz="1400" b="1" kern="1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徐利君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kern="1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预估所需人员</a:t>
                      </a:r>
                      <a:endParaRPr lang="zh-CN" altLang="en-US" sz="1400" b="1" kern="1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kern="1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预估工时</a:t>
                      </a:r>
                      <a:endParaRPr lang="zh-CN" altLang="en-US" sz="1400" b="1" kern="1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4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28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kern="1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相关部门总监</a:t>
                      </a:r>
                      <a:endParaRPr lang="zh-CN" altLang="en-US" sz="1400" b="1" kern="1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魏宝林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Times New Roman" panose="02020603050405020304"/>
                        </a:rPr>
                        <a:t>预估所需人员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kern="1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预估工时</a:t>
                      </a:r>
                      <a:endParaRPr lang="zh-CN" altLang="en-US" sz="1400" b="1" kern="1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1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41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kern="1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相关部门总监</a:t>
                      </a:r>
                      <a:endParaRPr lang="zh-CN" altLang="en-US" sz="1400" b="1" kern="1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Times New Roman" panose="02020603050405020304"/>
                        </a:rPr>
                        <a:t>预估所需人员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kern="1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预估工时</a:t>
                      </a:r>
                      <a:endParaRPr lang="zh-CN" altLang="en-US" sz="1400" b="1" kern="1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3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291" y="378457"/>
            <a:ext cx="3416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项目目标及功能描述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803" y="503121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600" dirty="0" smtClean="0">
                <a:solidFill>
                  <a:schemeClr val="bg1"/>
                </a:solidFill>
              </a:rPr>
              <a:t>03</a:t>
            </a:r>
            <a:endParaRPr kumimoji="1" lang="zh-CN" altLang="en-US" sz="2600" dirty="0">
              <a:solidFill>
                <a:schemeClr val="bg1"/>
              </a:solidFill>
            </a:endParaRP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57199" y="1495578"/>
            <a:ext cx="10335491" cy="46228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800" dirty="0" smtClean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项目目标说明 </a:t>
            </a:r>
            <a:endParaRPr lang="en-US" altLang="zh-CN" sz="1800" dirty="0" smtClean="0">
              <a:solidFill>
                <a:srgbClr val="00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zh-CN" altLang="en-US" sz="1800" dirty="0" smtClean="0"/>
              <a:t>为</a:t>
            </a:r>
            <a:r>
              <a:rPr lang="zh-CN" altLang="en-US" sz="1800" dirty="0"/>
              <a:t>适时调整内部管理提供</a:t>
            </a:r>
            <a:r>
              <a:rPr lang="zh-CN" altLang="en-US" sz="1800" dirty="0" smtClean="0"/>
              <a:t>依据</a:t>
            </a:r>
            <a:endParaRPr lang="en-US" altLang="zh-CN" sz="1800" dirty="0" smtClean="0"/>
          </a:p>
          <a:p>
            <a:pPr>
              <a:defRPr/>
            </a:pPr>
            <a:r>
              <a:rPr lang="zh-CN" altLang="en-US" sz="1800" dirty="0" smtClean="0"/>
              <a:t>优化</a:t>
            </a:r>
            <a:r>
              <a:rPr lang="zh-CN" altLang="en-US" sz="1800" dirty="0"/>
              <a:t>企业业务流程</a:t>
            </a:r>
          </a:p>
          <a:p>
            <a:pPr>
              <a:defRPr/>
            </a:pPr>
            <a:r>
              <a:rPr lang="zh-CN" altLang="en-US" sz="1800" dirty="0" smtClean="0"/>
              <a:t>提高</a:t>
            </a:r>
            <a:r>
              <a:rPr lang="zh-CN" altLang="en-US" sz="1800" dirty="0"/>
              <a:t>企业的快速响应和应变能力</a:t>
            </a:r>
          </a:p>
          <a:p>
            <a:pPr>
              <a:defRPr/>
            </a:pPr>
            <a:r>
              <a:rPr lang="zh-CN" altLang="en-US" sz="1800" dirty="0" smtClean="0"/>
              <a:t>改善</a:t>
            </a:r>
            <a:r>
              <a:rPr lang="zh-CN" altLang="en-US" sz="1800" dirty="0"/>
              <a:t>企业服务，提高客户满意度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800" dirty="0" smtClean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功能</a:t>
            </a:r>
            <a:r>
              <a:rPr lang="zh-CN" altLang="en-US" sz="18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描述</a:t>
            </a: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zh-CN" altLang="en-US" sz="1800" dirty="0" smtClean="0"/>
              <a:t>主页</a:t>
            </a:r>
            <a:r>
              <a:rPr lang="en-US" altLang="zh-CN" sz="1800" dirty="0" smtClean="0"/>
              <a:t>-</a:t>
            </a:r>
            <a:r>
              <a:rPr lang="zh-CN" altLang="en-US" sz="1800" dirty="0" smtClean="0"/>
              <a:t>客户分布地图支持分类显示买卖方客户位置；</a:t>
            </a: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zh-CN" altLang="en-US" sz="1800" dirty="0" smtClean="0"/>
              <a:t>客户报表</a:t>
            </a:r>
            <a:r>
              <a:rPr lang="en-US" altLang="zh-CN" sz="1800" dirty="0" smtClean="0"/>
              <a:t>-</a:t>
            </a:r>
            <a:r>
              <a:rPr lang="zh-CN" altLang="en-US" sz="1800" dirty="0" smtClean="0"/>
              <a:t>客户地区分布</a:t>
            </a:r>
            <a:r>
              <a:rPr lang="zh-CN" altLang="en-US" sz="1800" dirty="0"/>
              <a:t>地图支持分类显示买卖方客户位置</a:t>
            </a:r>
            <a:r>
              <a:rPr lang="zh-CN" altLang="en-US" sz="1800" dirty="0" smtClean="0"/>
              <a:t>；</a:t>
            </a:r>
            <a:endParaRPr lang="en-US" altLang="zh-CN" sz="1800" dirty="0" smtClean="0"/>
          </a:p>
          <a:p>
            <a:pPr>
              <a:lnSpc>
                <a:spcPct val="120000"/>
              </a:lnSpc>
            </a:pPr>
            <a:r>
              <a:rPr lang="zh-CN" altLang="en-US" sz="1800" dirty="0" smtClean="0"/>
              <a:t>客户管理</a:t>
            </a:r>
            <a:r>
              <a:rPr lang="en-US" altLang="zh-CN" sz="1800" dirty="0" smtClean="0"/>
              <a:t>-</a:t>
            </a:r>
            <a:r>
              <a:rPr lang="zh-CN" altLang="en-US" sz="1800" dirty="0" smtClean="0"/>
              <a:t>客户查看增加客户积分展示项；</a:t>
            </a: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zh-CN" altLang="en-US" sz="1800" dirty="0" smtClean="0"/>
              <a:t>接入积分管理系统；</a:t>
            </a:r>
            <a:endParaRPr lang="en-US" altLang="zh-CN" sz="1800" dirty="0" smtClean="0"/>
          </a:p>
          <a:p>
            <a:pPr>
              <a:lnSpc>
                <a:spcPct val="120000"/>
              </a:lnSpc>
            </a:pPr>
            <a:r>
              <a:rPr lang="zh-CN" altLang="en-US" sz="1800" dirty="0" smtClean="0"/>
              <a:t>客户信息实时上报</a:t>
            </a:r>
            <a:r>
              <a:rPr lang="en-US" altLang="zh-CN" sz="1800" dirty="0" smtClean="0"/>
              <a:t>-</a:t>
            </a:r>
            <a:r>
              <a:rPr lang="zh-CN" altLang="en-US" sz="1800" dirty="0" smtClean="0"/>
              <a:t>电子结算、神农和进门收费上报新增客户信息；</a:t>
            </a:r>
            <a:endParaRPr lang="en-US" altLang="zh-CN" sz="1800" dirty="0" smtClean="0"/>
          </a:p>
          <a:p>
            <a:pPr>
              <a:lnSpc>
                <a:spcPct val="120000"/>
              </a:lnSpc>
            </a:pPr>
            <a:r>
              <a:rPr lang="zh-CN" altLang="en-US" sz="1800" dirty="0" smtClean="0"/>
              <a:t>提供</a:t>
            </a:r>
            <a:r>
              <a:rPr lang="zh-CN" altLang="en-US" sz="1800" dirty="0"/>
              <a:t>客户信息远程查询接口</a:t>
            </a:r>
            <a:r>
              <a:rPr lang="zh-CN" altLang="en-US" sz="1800" dirty="0" smtClean="0"/>
              <a:t>。</a:t>
            </a:r>
            <a:endParaRPr lang="en-US" altLang="zh-CN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3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291" y="378457"/>
            <a:ext cx="23391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项目概要计划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803" y="503121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600" dirty="0" smtClean="0">
                <a:solidFill>
                  <a:schemeClr val="bg1"/>
                </a:solidFill>
              </a:rPr>
              <a:t>04</a:t>
            </a:r>
            <a:endParaRPr kumimoji="1" lang="zh-CN" altLang="en-US" sz="2600" dirty="0">
              <a:solidFill>
                <a:schemeClr val="bg1"/>
              </a:solidFill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036167"/>
              </p:ext>
            </p:extLst>
          </p:nvPr>
        </p:nvGraphicFramePr>
        <p:xfrm>
          <a:off x="1122218" y="1704109"/>
          <a:ext cx="9573491" cy="42256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980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857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315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8577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7242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6036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阶段</a:t>
                      </a:r>
                      <a:r>
                        <a:rPr lang="en-US" sz="20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sz="20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里程碑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计划开始日期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计划结束日期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计划投入资源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计划</a:t>
                      </a:r>
                      <a:r>
                        <a:rPr lang="zh-CN" sz="2000" b="1" kern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工时</a:t>
                      </a:r>
                      <a:r>
                        <a:rPr lang="en-US" altLang="zh-CN" sz="2000" b="1" kern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2000" b="1" kern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人日</a:t>
                      </a:r>
                      <a:r>
                        <a:rPr lang="en-US" altLang="zh-CN" sz="2000" b="1" kern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sz="20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36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产品需求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　</a:t>
                      </a:r>
                      <a:r>
                        <a:rPr lang="en-US" altLang="zh-CN" sz="1400" kern="0" dirty="0" smtClean="0">
                          <a:effectLst/>
                        </a:rPr>
                        <a:t>2018-3-12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400" kern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2018-3-23</a:t>
                      </a:r>
                      <a:endParaRPr lang="zh-CN" sz="1400" kern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  <a:r>
                        <a:rPr lang="en-US" altLang="zh-CN" sz="1400" kern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400" kern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人</a:t>
                      </a:r>
                      <a:endParaRPr lang="zh-CN" sz="1400" kern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sz="1400" kern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6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设计 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　</a:t>
                      </a:r>
                      <a:r>
                        <a:rPr lang="en-US" altLang="zh-CN" sz="1400" kern="0" dirty="0" smtClean="0">
                          <a:effectLst/>
                        </a:rPr>
                        <a:t>2018-3-12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400" kern="0" dirty="0" smtClean="0">
                          <a:effectLst/>
                        </a:rPr>
                        <a:t>2018-3-19</a:t>
                      </a:r>
                      <a:endParaRPr lang="zh-CN" sz="1400" kern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  <a:r>
                        <a:rPr lang="en-US" altLang="zh-CN" sz="1400" kern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400" kern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人</a:t>
                      </a:r>
                      <a:endParaRPr lang="zh-CN" sz="1400" kern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sz="1400" kern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036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编码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　</a:t>
                      </a:r>
                      <a:r>
                        <a:rPr lang="en-US" altLang="zh-CN" sz="1400" kern="0" dirty="0" smtClean="0">
                          <a:effectLst/>
                        </a:rPr>
                        <a:t>2018-3-19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 </a:t>
                      </a:r>
                      <a:r>
                        <a:rPr lang="en-US" altLang="zh-CN" sz="1400" kern="0" dirty="0" smtClean="0">
                          <a:effectLst/>
                        </a:rPr>
                        <a:t>2018-4-4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　</a:t>
                      </a:r>
                      <a:r>
                        <a:rPr lang="en-US" altLang="zh-CN" sz="1400" kern="0" dirty="0" smtClean="0">
                          <a:effectLst/>
                        </a:rPr>
                        <a:t>4</a:t>
                      </a:r>
                      <a:r>
                        <a:rPr lang="zh-CN" altLang="en-US" sz="1400" kern="0" dirty="0" smtClean="0">
                          <a:effectLst/>
                        </a:rPr>
                        <a:t>人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0" dirty="0" smtClean="0">
                          <a:effectLst/>
                          <a:latin typeface="+mn-lt"/>
                          <a:ea typeface="+mn-ea"/>
                        </a:rPr>
                        <a:t>8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036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 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0" dirty="0">
                          <a:effectLst/>
                        </a:rPr>
                        <a:t>　</a:t>
                      </a:r>
                      <a:r>
                        <a:rPr lang="en-US" altLang="zh-CN" sz="1400" kern="0" dirty="0" smtClean="0">
                          <a:effectLst/>
                        </a:rPr>
                        <a:t>2018-3-26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0" dirty="0" smtClean="0">
                          <a:effectLst/>
                        </a:rPr>
                        <a:t> 2018-4-9</a:t>
                      </a:r>
                      <a:endParaRPr lang="zh-CN" alt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　</a:t>
                      </a:r>
                      <a:r>
                        <a:rPr lang="en-US" altLang="zh-CN" sz="1400" kern="0" dirty="0" smtClean="0">
                          <a:effectLst/>
                        </a:rPr>
                        <a:t>1</a:t>
                      </a:r>
                      <a:r>
                        <a:rPr lang="zh-CN" altLang="en-US" sz="1400" kern="0" dirty="0" smtClean="0">
                          <a:effectLst/>
                        </a:rPr>
                        <a:t>人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0" dirty="0" smtClean="0">
                          <a:effectLst/>
                          <a:latin typeface="+mn-lt"/>
                          <a:ea typeface="+mn-ea"/>
                        </a:rPr>
                        <a:t>2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036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上线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　</a:t>
                      </a:r>
                      <a:r>
                        <a:rPr lang="en-US" altLang="zh-CN" sz="1400" kern="0" dirty="0" smtClean="0">
                          <a:effectLst/>
                        </a:rPr>
                        <a:t>2018-4-10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 </a:t>
                      </a:r>
                      <a:r>
                        <a:rPr lang="en-US" altLang="zh-CN" sz="1400" kern="0" dirty="0" smtClean="0">
                          <a:effectLst/>
                        </a:rPr>
                        <a:t>2018-4-10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　</a:t>
                      </a:r>
                      <a:r>
                        <a:rPr lang="en-US" altLang="zh-CN" sz="1400" kern="0" dirty="0" smtClean="0">
                          <a:effectLst/>
                        </a:rPr>
                        <a:t>5</a:t>
                      </a:r>
                      <a:r>
                        <a:rPr lang="zh-CN" altLang="en-US" sz="1400" kern="0" dirty="0" smtClean="0">
                          <a:effectLst/>
                        </a:rPr>
                        <a:t>人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0" dirty="0" smtClean="0">
                          <a:effectLst/>
                          <a:latin typeface="+mn-lt"/>
                          <a:ea typeface="+mn-ea"/>
                        </a:rPr>
                        <a:t>5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036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结项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　</a:t>
                      </a:r>
                      <a:r>
                        <a:rPr lang="en-US" altLang="zh-CN" sz="1400" kern="0" dirty="0" smtClean="0">
                          <a:effectLst/>
                        </a:rPr>
                        <a:t>2018-4-24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0" dirty="0" smtClean="0">
                          <a:effectLst/>
                        </a:rPr>
                        <a:t>2018-4-24</a:t>
                      </a:r>
                      <a:endParaRPr lang="zh-CN" altLang="zh-CN" sz="1400" kern="100" dirty="0" smtClean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　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3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291" y="378457"/>
            <a:ext cx="21595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ROI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分析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803" y="503121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600" dirty="0" smtClean="0">
                <a:solidFill>
                  <a:schemeClr val="bg1"/>
                </a:solidFill>
              </a:rPr>
              <a:t>05</a:t>
            </a:r>
            <a:endParaRPr kumimoji="1" lang="zh-CN" altLang="en-US" sz="2600" dirty="0">
              <a:solidFill>
                <a:schemeClr val="bg1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130079"/>
              </p:ext>
            </p:extLst>
          </p:nvPr>
        </p:nvGraphicFramePr>
        <p:xfrm>
          <a:off x="817418" y="1381590"/>
          <a:ext cx="10460181" cy="50577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55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477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356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53341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78891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78891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76225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项目收益</a:t>
                      </a:r>
                      <a:endParaRPr lang="zh-CN" altLang="en-US" sz="16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业务类</a:t>
                      </a:r>
                      <a:endParaRPr lang="zh-CN" altLang="en-US" sz="16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u="none" strike="noStrike" dirty="0">
                          <a:effectLst/>
                        </a:rPr>
                        <a:t>指标一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u="none" strike="noStrike" dirty="0">
                          <a:effectLst/>
                        </a:rPr>
                        <a:t>指标二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u="none" strike="noStrike" dirty="0">
                          <a:effectLst/>
                        </a:rPr>
                        <a:t>指标三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指标四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62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指标名称</a:t>
                      </a:r>
                      <a:endParaRPr lang="zh-CN" altLang="en-US" sz="16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买卖方客户经营地图展示</a:t>
                      </a:r>
                      <a:endParaRPr lang="zh-CN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新增客户实时上报</a:t>
                      </a:r>
                      <a:endParaRPr lang="zh-CN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zh-CN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None/>
                      </a:pPr>
                      <a:endParaRPr lang="zh-CN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51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指标现状</a:t>
                      </a:r>
                      <a:endParaRPr lang="zh-CN" altLang="en-US" sz="16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无</a:t>
                      </a:r>
                      <a:endParaRPr lang="zh-CN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无</a:t>
                      </a:r>
                      <a:endParaRPr lang="zh-CN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None/>
                      </a:pPr>
                      <a:endParaRPr lang="zh-CN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62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项目目标</a:t>
                      </a:r>
                      <a:endParaRPr lang="zh-CN" altLang="en-US" sz="16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分类展示买卖方客户</a:t>
                      </a:r>
                      <a:endParaRPr lang="zh-CN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各业务系统实时上报</a:t>
                      </a:r>
                      <a:endParaRPr lang="zh-CN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zh-CN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zh-CN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实现时间</a:t>
                      </a:r>
                      <a:endParaRPr lang="zh-CN" altLang="en-US" sz="16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2018-4-10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2018-4-10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762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效率及性能类</a:t>
                      </a:r>
                      <a:endParaRPr lang="zh-CN" altLang="en-US" sz="16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u="none" strike="noStrike" dirty="0">
                          <a:effectLst/>
                        </a:rPr>
                        <a:t>指标一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u="none" strike="noStrike" dirty="0">
                          <a:effectLst/>
                        </a:rPr>
                        <a:t>指标二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dirty="0">
                          <a:effectLst/>
                        </a:rPr>
                        <a:t>……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762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指标名称</a:t>
                      </a:r>
                      <a:endParaRPr lang="zh-CN" altLang="en-US" sz="16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提高多维度数据报表效率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zh-CN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None/>
                      </a:pPr>
                      <a:endParaRPr lang="zh-CN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7621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指标现状</a:t>
                      </a:r>
                      <a:endParaRPr lang="zh-CN" altLang="en-US" sz="16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多维度报表查询速度一般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None/>
                      </a:pPr>
                      <a:endParaRPr lang="zh-CN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7621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项目目标</a:t>
                      </a:r>
                      <a:endParaRPr lang="zh-CN" altLang="en-US" sz="16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提高多维度数据报表效率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None/>
                      </a:pPr>
                      <a:endParaRPr lang="zh-CN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4741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b="1" u="none" strike="noStrike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实现时间</a:t>
                      </a:r>
                      <a:endParaRPr lang="zh-CN" altLang="en-US" sz="1600" b="1" u="none" strike="noStrike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2018-4-10</a:t>
                      </a:r>
                      <a:endParaRPr kumimoji="0" lang="zh-CN" alt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zh-CN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zh-CN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None/>
                      </a:pPr>
                      <a:endParaRPr lang="zh-CN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76214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</a:rPr>
                        <a:t>项目成本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u="none" strike="noStrike">
                          <a:effectLst/>
                        </a:rPr>
                        <a:t>名称</a:t>
                      </a:r>
                      <a:endParaRPr lang="zh-CN" altLang="en-US" sz="16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</a:rPr>
                        <a:t>数量</a:t>
                      </a:r>
                      <a:endParaRPr lang="zh-CN" alt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</a:rPr>
                        <a:t>费率</a:t>
                      </a:r>
                      <a:endParaRPr lang="zh-CN" alt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合计</a:t>
                      </a:r>
                      <a:endParaRPr lang="zh-CN" altLang="en-US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备注</a:t>
                      </a:r>
                      <a:endParaRPr lang="zh-CN" altLang="en-US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7621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u="none" strike="noStrike" dirty="0">
                          <a:effectLst/>
                        </a:rPr>
                        <a:t>人天成本</a:t>
                      </a:r>
                      <a:endParaRPr lang="zh-CN" alt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22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</a:rPr>
                        <a:t>1000</a:t>
                      </a:r>
                      <a:r>
                        <a:rPr lang="zh-CN" altLang="en-US" sz="1400" u="none" strike="noStrike" dirty="0" smtClean="0">
                          <a:effectLst/>
                        </a:rPr>
                        <a:t>元</a:t>
                      </a:r>
                      <a:r>
                        <a:rPr lang="en-US" altLang="zh-CN" sz="1400" u="none" strike="noStrike" dirty="0">
                          <a:effectLst/>
                        </a:rPr>
                        <a:t>/</a:t>
                      </a:r>
                      <a:r>
                        <a:rPr lang="zh-CN" altLang="en-US" sz="1400" u="none" strike="noStrike" dirty="0">
                          <a:effectLst/>
                        </a:rPr>
                        <a:t>人天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16000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7621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u="none" strike="noStrike" dirty="0">
                          <a:effectLst/>
                        </a:rPr>
                        <a:t>软件成本</a:t>
                      </a:r>
                      <a:endParaRPr lang="zh-CN" alt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zh-CN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/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7621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u="none" strike="noStrike" dirty="0">
                          <a:effectLst/>
                        </a:rPr>
                        <a:t>硬件成本</a:t>
                      </a:r>
                      <a:endParaRPr lang="zh-CN" alt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</a:rPr>
                        <a:t>800</a:t>
                      </a:r>
                      <a:r>
                        <a:rPr lang="zh-CN" altLang="en-US" sz="1400" u="none" strike="noStrike" dirty="0" smtClean="0">
                          <a:effectLst/>
                        </a:rPr>
                        <a:t>元</a:t>
                      </a:r>
                      <a:r>
                        <a:rPr lang="en-US" altLang="zh-CN" sz="1400" u="none" strike="noStrike" dirty="0" smtClean="0">
                          <a:effectLst/>
                        </a:rPr>
                        <a:t>/</a:t>
                      </a:r>
                      <a:r>
                        <a:rPr lang="zh-CN" altLang="en-US" sz="1400" u="none" strike="noStrike" dirty="0" smtClean="0">
                          <a:effectLst/>
                        </a:rPr>
                        <a:t>月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9600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4H4G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838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u="none" strike="noStrike" dirty="0">
                          <a:effectLst/>
                        </a:rPr>
                        <a:t>差旅会议成本</a:t>
                      </a:r>
                      <a:endParaRPr lang="zh-CN" alt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zh-CN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</a:t>
                      </a:r>
                      <a:r>
                        <a:rPr lang="zh-CN" altLang="en-US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元</a:t>
                      </a:r>
                      <a:r>
                        <a:rPr lang="en-US" altLang="zh-CN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天</a:t>
                      </a:r>
                      <a:endParaRPr lang="en-US" altLang="zh-CN" sz="140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CN" altLang="en-US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飞机往返</a:t>
                      </a:r>
                      <a:r>
                        <a:rPr lang="en-US" altLang="zh-CN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  <a:r>
                        <a:rPr lang="zh-CN" altLang="en-US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元</a:t>
                      </a:r>
                      <a:r>
                        <a:rPr lang="en-US" altLang="zh-CN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人</a:t>
                      </a:r>
                      <a:endParaRPr lang="zh-CN" alt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zh-CN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0056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u="none" strike="noStrike" dirty="0">
                          <a:effectLst/>
                        </a:rPr>
                        <a:t>其他成本</a:t>
                      </a:r>
                      <a:endParaRPr lang="zh-CN" alt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/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7621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1" u="none" strike="noStrike" dirty="0" smtClean="0">
                          <a:effectLst/>
                        </a:rPr>
                        <a:t>合计</a:t>
                      </a:r>
                      <a:endParaRPr lang="zh-CN" altLang="en-US" sz="1800" b="1" i="0" u="none" strike="noStrike" dirty="0" smtClean="0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altLang="zh-CN" sz="1400" b="0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31600</a:t>
                      </a:r>
                      <a:r>
                        <a:rPr lang="zh-CN" alt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元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291" y="378457"/>
            <a:ext cx="23391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项目影响分析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803" y="503121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600" dirty="0" smtClean="0">
                <a:solidFill>
                  <a:schemeClr val="bg1"/>
                </a:solidFill>
              </a:rPr>
              <a:t>06</a:t>
            </a:r>
            <a:endParaRPr kumimoji="1" lang="zh-CN" altLang="en-US" sz="2600" dirty="0">
              <a:solidFill>
                <a:schemeClr val="bg1"/>
              </a:solidFill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487575"/>
              </p:ext>
            </p:extLst>
          </p:nvPr>
        </p:nvGraphicFramePr>
        <p:xfrm>
          <a:off x="910208" y="1621761"/>
          <a:ext cx="9577682" cy="3610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112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299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7741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427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31203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42288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81663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受影响系统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归属部门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负责人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影响内容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对项目的重要性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9843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神农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前台信息部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孟小飞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新增客户上报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重要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8436">
                <a:tc>
                  <a:txBody>
                    <a:bodyPr/>
                    <a:lstStyle/>
                    <a:p>
                      <a:r>
                        <a:rPr lang="en-US" altLang="zh-CN" smtClean="0"/>
                        <a:t>2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电子结算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后台信息部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王彬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新增客户上报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重要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98436">
                <a:tc>
                  <a:txBody>
                    <a:bodyPr/>
                    <a:lstStyle/>
                    <a:p>
                      <a:r>
                        <a:rPr lang="en-US" altLang="zh-CN" smtClean="0"/>
                        <a:t>3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积分系统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前台信息部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王宓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mtClean="0"/>
                        <a:t>积分信息对接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重要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843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3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291" y="378457"/>
            <a:ext cx="35958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项目风险及问题分析 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803" y="503121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600" dirty="0" smtClean="0">
                <a:solidFill>
                  <a:schemeClr val="bg1"/>
                </a:solidFill>
              </a:rPr>
              <a:t>07</a:t>
            </a:r>
            <a:endParaRPr kumimoji="1" lang="zh-CN" altLang="en-US" sz="2600" dirty="0">
              <a:solidFill>
                <a:schemeClr val="bg1"/>
              </a:solidFill>
            </a:endParaRPr>
          </a:p>
        </p:txBody>
      </p:sp>
      <p:sp>
        <p:nvSpPr>
          <p:cNvPr id="7" name="内容占位符 5"/>
          <p:cNvSpPr>
            <a:spLocks noGrp="1"/>
          </p:cNvSpPr>
          <p:nvPr>
            <p:ph idx="1"/>
          </p:nvPr>
        </p:nvSpPr>
        <p:spPr>
          <a:xfrm>
            <a:off x="786199" y="1329827"/>
            <a:ext cx="8208912" cy="5090908"/>
          </a:xfrm>
        </p:spPr>
        <p:txBody>
          <a:bodyPr/>
          <a:lstStyle/>
          <a:p>
            <a:r>
              <a:rPr lang="zh-CN" altLang="en-US" dirty="0" smtClean="0"/>
              <a:t>从时间、资源、技术难度、影响范围等简述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 smtClean="0"/>
          </a:p>
          <a:p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689467"/>
              </p:ext>
            </p:extLst>
          </p:nvPr>
        </p:nvGraphicFramePr>
        <p:xfrm>
          <a:off x="1109610" y="2109278"/>
          <a:ext cx="9225881" cy="3848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4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206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6480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0455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90396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类别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描述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等级</a:t>
                      </a:r>
                      <a:endParaRPr lang="en-US" altLang="zh-CN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"/>
                      <a:r>
                        <a:rPr lang="zh-CN" alt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（高、中、低）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应对</a:t>
                      </a:r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措施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11010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时间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11010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资源 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11010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技术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1010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范围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00176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其他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690</Words>
  <Application>Microsoft Office PowerPoint</Application>
  <PresentationFormat>宽屏</PresentationFormat>
  <Paragraphs>237</Paragraphs>
  <Slides>10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DengXian</vt:lpstr>
      <vt:lpstr>DengXian</vt:lpstr>
      <vt:lpstr>DengXian Light</vt:lpstr>
      <vt:lpstr>黑体</vt:lpstr>
      <vt:lpstr>宋体</vt:lpstr>
      <vt:lpstr>Arial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王者之风</cp:lastModifiedBy>
  <cp:revision>116</cp:revision>
  <dcterms:created xsi:type="dcterms:W3CDTF">2017-10-24T10:16:00Z</dcterms:created>
  <dcterms:modified xsi:type="dcterms:W3CDTF">2018-03-21T01:39:50Z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